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6" r:id="rId9"/>
    <p:sldId id="264" r:id="rId10"/>
    <p:sldId id="265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5C0F-2C54-43DA-9671-2FFF7E918ECB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76A2-2279-4DA4-896D-D42618DCE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76A2-2279-4DA4-896D-D42618DCEA4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76A2-2279-4DA4-896D-D42618DCEA4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76A2-2279-4DA4-896D-D42618DCEA4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76A2-2279-4DA4-896D-D42618DCEA4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576A2-2279-4DA4-896D-D42618DCEA4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FAF5EE-A85A-4087-9A78-4E533E190CF6}" type="datetimeFigureOut">
              <a:rPr lang="en-US" smtClean="0"/>
              <a:t>10-Apr-21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889C6E-2612-4D41-96F6-1362338F91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err="1" smtClean="0"/>
              <a:t>Dr.SREEJA.S</a:t>
            </a:r>
            <a:endParaRPr lang="en-US" dirty="0" smtClean="0"/>
          </a:p>
          <a:p>
            <a:r>
              <a:rPr lang="en-US" dirty="0" smtClean="0"/>
              <a:t>Prof &amp; Head, Dept of Pharmacy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PURITY TEST OF SUGAR OF MILK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TEST FOR ALUM</a:t>
            </a:r>
            <a:endParaRPr lang="en-US" dirty="0"/>
          </a:p>
        </p:txBody>
      </p:sp>
      <p:pic>
        <p:nvPicPr>
          <p:cNvPr id="5122" name="Picture 2" descr="C:\Users\Windows\Pictures\alum te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172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TEST FOR COPPER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990600"/>
          <a:ext cx="7772400" cy="576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96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243644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Potassium </a:t>
                      </a:r>
                      <a:r>
                        <a:rPr lang="en-US" sz="2000" b="1" baseline="0" dirty="0" err="1" smtClean="0"/>
                        <a:t>ferrocyanide</a:t>
                      </a:r>
                      <a:r>
                        <a:rPr lang="en-US" sz="2000" b="1" baseline="0" dirty="0" smtClean="0"/>
                        <a:t> solution into 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REDDISH – BROWN PRECIPITATE  is formed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Presence of</a:t>
                      </a:r>
                      <a:r>
                        <a:rPr lang="en-US" sz="2000" b="1" baseline="0" dirty="0" smtClean="0"/>
                        <a:t>  COPPER</a:t>
                      </a:r>
                      <a:endParaRPr lang="en-US" sz="2000" b="1" dirty="0"/>
                    </a:p>
                  </a:txBody>
                  <a:tcPr/>
                </a:tc>
              </a:tr>
              <a:tr h="2729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Potassium </a:t>
                      </a:r>
                      <a:r>
                        <a:rPr lang="en-US" sz="2000" b="1" baseline="0" dirty="0" err="1" smtClean="0"/>
                        <a:t>ferrocyanide</a:t>
                      </a:r>
                      <a:r>
                        <a:rPr lang="en-US" sz="2000" b="1" baseline="0" dirty="0" smtClean="0"/>
                        <a:t> solution into it</a:t>
                      </a: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NO REDDISH – BROWN PRECIPITATE 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is formed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Absence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COPPER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TEST FOR COPPER</a:t>
            </a:r>
            <a:endParaRPr lang="en-US" dirty="0"/>
          </a:p>
        </p:txBody>
      </p:sp>
      <p:pic>
        <p:nvPicPr>
          <p:cNvPr id="6146" name="Picture 2" descr="C:\Users\Windows\Pictures\copper te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3352800" cy="4191000"/>
          </a:xfrm>
          <a:prstGeom prst="rect">
            <a:avLst/>
          </a:prstGeom>
          <a:noFill/>
        </p:spPr>
      </p:pic>
      <p:pic>
        <p:nvPicPr>
          <p:cNvPr id="6147" name="Picture 3" descr="C:\Users\Windows\Pictures\POT FERRO CYA SOLU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828800"/>
            <a:ext cx="3390900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609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Potassium </a:t>
            </a:r>
            <a:r>
              <a:rPr lang="en-US" sz="2000" b="1" dirty="0" err="1" smtClean="0"/>
              <a:t>ferrocyanide</a:t>
            </a:r>
            <a:r>
              <a:rPr lang="en-US" sz="2000" b="1" dirty="0" smtClean="0"/>
              <a:t> Solution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096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Reddish Brown Sediment</a:t>
            </a:r>
            <a:endParaRPr 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TEST FOR CHLORIDE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9906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96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243644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 Silver nitrate solution into 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WHITE PRECIPITATE  is formed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Presence of</a:t>
                      </a:r>
                      <a:r>
                        <a:rPr lang="en-US" sz="2000" b="1" baseline="0" dirty="0" smtClean="0"/>
                        <a:t>  CHLORIDE</a:t>
                      </a:r>
                      <a:endParaRPr lang="en-US" sz="2000" b="1" dirty="0"/>
                    </a:p>
                  </a:txBody>
                  <a:tcPr/>
                </a:tc>
              </a:tr>
              <a:tr h="2729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Potassium </a:t>
                      </a:r>
                      <a:r>
                        <a:rPr lang="en-US" sz="2000" b="1" baseline="0" dirty="0" err="1" smtClean="0"/>
                        <a:t>ferrocyanide</a:t>
                      </a:r>
                      <a:r>
                        <a:rPr lang="en-US" sz="2000" b="1" baseline="0" dirty="0" smtClean="0"/>
                        <a:t> into it</a:t>
                      </a: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NO WHITE PRECIPITATE 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is formed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Absence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CHLORIDE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TEST FOR CHLORIDE</a:t>
            </a:r>
            <a:endParaRPr lang="en-US" dirty="0"/>
          </a:p>
        </p:txBody>
      </p:sp>
      <p:pic>
        <p:nvPicPr>
          <p:cNvPr id="7170" name="Picture 2" descr="C:\Users\Windows\Pictures\silver nitrate test for chlorid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1" y="1905000"/>
            <a:ext cx="4876800" cy="441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TEST FOR PHOSPHATE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9906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96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243644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 Silver nitrate solution into 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YELLOW PRECIPITATE  is formed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Presence of</a:t>
                      </a:r>
                      <a:r>
                        <a:rPr lang="en-US" sz="2000" b="1" baseline="0" dirty="0" smtClean="0"/>
                        <a:t>  PHOSPHATE</a:t>
                      </a:r>
                      <a:endParaRPr lang="en-US" sz="2000" b="1" dirty="0"/>
                    </a:p>
                  </a:txBody>
                  <a:tcPr/>
                </a:tc>
              </a:tr>
              <a:tr h="2729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 Silver nitrate solution into it</a:t>
                      </a: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NO YELLOW PRECIPITATE  is formed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Absence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PHOSPHATE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TEST FOR PHOSPHATE</a:t>
            </a:r>
            <a:endParaRPr lang="en-US" dirty="0"/>
          </a:p>
        </p:txBody>
      </p:sp>
      <p:pic>
        <p:nvPicPr>
          <p:cNvPr id="8194" name="Picture 2" descr="C:\Users\Windows\Pictures\phosphate te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76400"/>
            <a:ext cx="3352800" cy="3581400"/>
          </a:xfrm>
          <a:prstGeom prst="rect">
            <a:avLst/>
          </a:prstGeom>
          <a:noFill/>
        </p:spPr>
      </p:pic>
      <p:pic>
        <p:nvPicPr>
          <p:cNvPr id="8195" name="Picture 3" descr="C:\Users\Windows\Pictures\phos te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4572000" cy="3505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 OF MILK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77200" cy="4572000"/>
          </a:xfrm>
        </p:spPr>
        <p:txBody>
          <a:bodyPr/>
          <a:lstStyle/>
          <a:p>
            <a:r>
              <a:rPr lang="en-US" b="1" dirty="0" smtClean="0"/>
              <a:t>It is a solid vehicle used in Homoeopathy for preparation and dispensing of  medicine.</a:t>
            </a:r>
          </a:p>
          <a:p>
            <a:r>
              <a:rPr lang="en-US" b="1" dirty="0" smtClean="0"/>
              <a:t>Prepared from Goats milk</a:t>
            </a:r>
          </a:p>
          <a:p>
            <a:r>
              <a:rPr lang="en-US" b="1" dirty="0" smtClean="0"/>
              <a:t>Physical Properties –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b="1" dirty="0" err="1" smtClean="0"/>
              <a:t>Colour</a:t>
            </a:r>
            <a:r>
              <a:rPr lang="en-US" b="1" dirty="0" smtClean="0"/>
              <a:t> ( Milky White )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Taste  - Faintly Sweet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   </a:t>
            </a:r>
            <a:r>
              <a:rPr lang="en-US" b="1" dirty="0" err="1" smtClean="0"/>
              <a:t>Odour</a:t>
            </a:r>
            <a:r>
              <a:rPr lang="en-US" b="1" dirty="0" smtClean="0"/>
              <a:t> – </a:t>
            </a:r>
            <a:r>
              <a:rPr lang="en-US" b="1" dirty="0" err="1" smtClean="0"/>
              <a:t>Odourless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b="1" dirty="0" err="1" smtClean="0"/>
              <a:t>Consistensy</a:t>
            </a:r>
            <a:r>
              <a:rPr lang="en-US" b="1" dirty="0" smtClean="0"/>
              <a:t> – Sandy, Gritty, Rough to feel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 OF MILK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Windows\Pictures\S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0"/>
            <a:ext cx="3733800" cy="3971925"/>
          </a:xfrm>
          <a:prstGeom prst="rect">
            <a:avLst/>
          </a:prstGeom>
          <a:noFill/>
        </p:spPr>
      </p:pic>
      <p:pic>
        <p:nvPicPr>
          <p:cNvPr id="2051" name="Picture 3" descr="C:\Users\Windows\Pictures\sugar of mil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3124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TEST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52578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Litmus Test  </a:t>
            </a:r>
            <a:r>
              <a:rPr lang="en-US" sz="3200" b="1" dirty="0" smtClean="0"/>
              <a:t>- Prepare an aqueous solution of sugar of milk by putting small quantity of sugar of milk in a test tube and pouring distilled water into it and dissolve the powder by shaking the test tube.</a:t>
            </a:r>
          </a:p>
          <a:p>
            <a:r>
              <a:rPr lang="en-US" sz="3200" b="1" dirty="0" smtClean="0"/>
              <a:t>Dip blue litmus paper into the solution.</a:t>
            </a:r>
          </a:p>
          <a:p>
            <a:r>
              <a:rPr lang="en-US" sz="3200" b="1" dirty="0" smtClean="0"/>
              <a:t>Positive test for acid – </a:t>
            </a:r>
            <a:r>
              <a:rPr lang="en-US" sz="3200" b="1" dirty="0" smtClean="0">
                <a:solidFill>
                  <a:srgbClr val="FF0000"/>
                </a:solidFill>
              </a:rPr>
              <a:t>Blue litmus paper changes into red</a:t>
            </a:r>
          </a:p>
          <a:p>
            <a:r>
              <a:rPr lang="en-US" sz="3200" b="1" dirty="0" smtClean="0"/>
              <a:t>Negative test for acid – </a:t>
            </a:r>
            <a:r>
              <a:rPr lang="en-US" sz="3200" b="1" dirty="0" smtClean="0">
                <a:solidFill>
                  <a:srgbClr val="0070C0"/>
                </a:solidFill>
              </a:rPr>
              <a:t>Blue litmus paper retains its blue </a:t>
            </a:r>
            <a:r>
              <a:rPr lang="en-US" sz="3200" b="1" dirty="0" err="1" smtClean="0">
                <a:solidFill>
                  <a:srgbClr val="0070C0"/>
                </a:solidFill>
              </a:rPr>
              <a:t>colour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LITMUS TEST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indows\Pictures\litmus tes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6400"/>
            <a:ext cx="4191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TEST FOR STARCH(Iodine test)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990600"/>
          <a:ext cx="7772400" cy="564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59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24536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using a dropping pipette pour one or two drops of 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IODINE</a:t>
                      </a:r>
                      <a:r>
                        <a:rPr lang="en-US" sz="2000" b="1" baseline="0" dirty="0" smtClean="0"/>
                        <a:t> Solution into 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Solution</a:t>
                      </a:r>
                      <a:r>
                        <a:rPr lang="en-US" sz="2000" b="1" baseline="0" dirty="0" smtClean="0"/>
                        <a:t> changes into 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</a:rPr>
                        <a:t>blue </a:t>
                      </a:r>
                      <a:r>
                        <a:rPr lang="en-US" sz="2000" b="1" baseline="0" dirty="0" err="1" smtClean="0">
                          <a:solidFill>
                            <a:srgbClr val="0070C0"/>
                          </a:solidFill>
                        </a:rPr>
                        <a:t>colour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Presence of</a:t>
                      </a:r>
                      <a:r>
                        <a:rPr lang="en-US" sz="2000" b="1" baseline="0" dirty="0" smtClean="0"/>
                        <a:t> STARCH</a:t>
                      </a:r>
                      <a:endParaRPr lang="en-US" sz="2000" b="1" dirty="0"/>
                    </a:p>
                  </a:txBody>
                  <a:tcPr/>
                </a:tc>
              </a:tr>
              <a:tr h="27492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Take a test tube and pour 2 -3 ml of aqueous solution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of sugar of milk and using a dropping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</a:rPr>
                        <a:t>pippette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pour one or two drops of 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IODINE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Solution into it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of the Solution remains same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Absence of STARCH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TEST FOR STARCH(Iodine test)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Presence of Starch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Absence of Starch</a:t>
            </a:r>
            <a:endParaRPr lang="en-US" dirty="0"/>
          </a:p>
        </p:txBody>
      </p:sp>
      <p:pic>
        <p:nvPicPr>
          <p:cNvPr id="7" name="Picture 2" descr="C:\Users\Windows\Pictures\starch te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3429000" cy="4191000"/>
          </a:xfrm>
          <a:prstGeom prst="rect">
            <a:avLst/>
          </a:prstGeom>
          <a:noFill/>
        </p:spPr>
      </p:pic>
      <p:pic>
        <p:nvPicPr>
          <p:cNvPr id="8" name="Picture 3" descr="C:\Users\Windows\Pictures\starch 2 test.jpg"/>
          <p:cNvPicPr>
            <a:picLocks noGrp="1" noChangeAspect="1" noChangeArrowheads="1"/>
          </p:cNvPicPr>
          <p:nvPr>
            <p:ph sz="half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3362325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TEST FOR STARCH(Iodine test)</a:t>
            </a:r>
            <a:endParaRPr lang="en-US" sz="3200" dirty="0"/>
          </a:p>
        </p:txBody>
      </p:sp>
      <p:pic>
        <p:nvPicPr>
          <p:cNvPr id="4098" name="Picture 2" descr="C:\Users\Windows\Pictures\iodine test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6553200" cy="3962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TEST FOR ALUM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9906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96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243644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sodium hydroxide into it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WHITE PRECIPITATE  is formed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Presence of</a:t>
                      </a:r>
                      <a:r>
                        <a:rPr lang="en-US" sz="2000" b="1" baseline="0" dirty="0" smtClean="0"/>
                        <a:t> ALUM</a:t>
                      </a:r>
                      <a:endParaRPr lang="en-US" sz="2000" b="1" dirty="0"/>
                    </a:p>
                  </a:txBody>
                  <a:tcPr/>
                </a:tc>
              </a:tr>
              <a:tr h="2729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Take a test tube and pour 2 -3 ml of aqueous solution</a:t>
                      </a:r>
                      <a:r>
                        <a:rPr lang="en-US" sz="2000" b="1" baseline="0" dirty="0" smtClean="0"/>
                        <a:t> of sugar of milk and pour few drops of sodium hydroxide into it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NO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WHITE PRECIPITATE  is formed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Absence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ALUM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551</Words>
  <Application>Microsoft Office PowerPoint</Application>
  <PresentationFormat>On-screen Show (4:3)</PresentationFormat>
  <Paragraphs>84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PURITY TEST OF SUGAR OF MILK</vt:lpstr>
      <vt:lpstr>SUGAR OF MILK</vt:lpstr>
      <vt:lpstr>SUGAR OF MILK</vt:lpstr>
      <vt:lpstr>CHEMICAL TEST</vt:lpstr>
      <vt:lpstr>LITMUS TEST</vt:lpstr>
      <vt:lpstr>TEST FOR STARCH(Iodine test)</vt:lpstr>
      <vt:lpstr>TEST FOR STARCH(Iodine test)</vt:lpstr>
      <vt:lpstr>TEST FOR STARCH(Iodine test)</vt:lpstr>
      <vt:lpstr>TEST FOR ALUM</vt:lpstr>
      <vt:lpstr>TEST FOR ALUM</vt:lpstr>
      <vt:lpstr>TEST FOR COPPER</vt:lpstr>
      <vt:lpstr>TEST FOR COPPER</vt:lpstr>
      <vt:lpstr>TEST FOR CHLORIDE</vt:lpstr>
      <vt:lpstr>TEST FOR CHLORIDE</vt:lpstr>
      <vt:lpstr>TEST FOR PHOSPHATE</vt:lpstr>
      <vt:lpstr>TEST FOR PHOSPHATE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22</cp:revision>
  <dcterms:created xsi:type="dcterms:W3CDTF">2021-04-10T05:28:15Z</dcterms:created>
  <dcterms:modified xsi:type="dcterms:W3CDTF">2021-04-10T06:57:33Z</dcterms:modified>
</cp:coreProperties>
</file>